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61" r:id="rId5"/>
    <p:sldId id="259" r:id="rId6"/>
    <p:sldId id="262" r:id="rId7"/>
    <p:sldId id="32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7" r:id="rId21"/>
    <p:sldId id="289" r:id="rId22"/>
    <p:sldId id="291" r:id="rId23"/>
    <p:sldId id="293" r:id="rId24"/>
    <p:sldId id="295" r:id="rId25"/>
    <p:sldId id="297" r:id="rId26"/>
    <p:sldId id="299" r:id="rId27"/>
    <p:sldId id="301" r:id="rId28"/>
    <p:sldId id="303" r:id="rId29"/>
    <p:sldId id="305" r:id="rId30"/>
    <p:sldId id="307" r:id="rId31"/>
    <p:sldId id="309" r:id="rId32"/>
    <p:sldId id="311" r:id="rId33"/>
    <p:sldId id="313" r:id="rId34"/>
    <p:sldId id="315" r:id="rId35"/>
    <p:sldId id="317" r:id="rId36"/>
    <p:sldId id="318" r:id="rId37"/>
    <p:sldId id="319" r:id="rId38"/>
    <p:sldId id="320" r:id="rId39"/>
    <p:sldId id="321" r:id="rId40"/>
    <p:sldId id="323" r:id="rId41"/>
    <p:sldId id="32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4F5261-72CE-4C95-AFC8-275CAE3C717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55A66D-AEE3-4FBF-8DFC-DF976E867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F5261-72CE-4C95-AFC8-275CAE3C717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55A66D-AEE3-4FBF-8DFC-DF976E867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F5261-72CE-4C95-AFC8-275CAE3C717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55A66D-AEE3-4FBF-8DFC-DF976E867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F5261-72CE-4C95-AFC8-275CAE3C717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55A66D-AEE3-4FBF-8DFC-DF976E867B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F5261-72CE-4C95-AFC8-275CAE3C717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55A66D-AEE3-4FBF-8DFC-DF976E867B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F5261-72CE-4C95-AFC8-275CAE3C717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55A66D-AEE3-4FBF-8DFC-DF976E867B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F5261-72CE-4C95-AFC8-275CAE3C717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55A66D-AEE3-4FBF-8DFC-DF976E867B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F5261-72CE-4C95-AFC8-275CAE3C717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55A66D-AEE3-4FBF-8DFC-DF976E867B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F5261-72CE-4C95-AFC8-275CAE3C717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55A66D-AEE3-4FBF-8DFC-DF976E867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4F5261-72CE-4C95-AFC8-275CAE3C717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55A66D-AEE3-4FBF-8DFC-DF976E867B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4F5261-72CE-4C95-AFC8-275CAE3C717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55A66D-AEE3-4FBF-8DFC-DF976E867B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4F5261-72CE-4C95-AFC8-275CAE3C717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55A66D-AEE3-4FBF-8DFC-DF976E867B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frm=1&amp;source=images&amp;cd=&amp;cad=rja&amp;uact=8&amp;docid=S5LSbffUQmQtTM&amp;tbnid=8w7HzTC-sLu1xM:&amp;ved=0CAUQjRw&amp;url=http://bio1510.biology.gatech.edu/module-3-molecules-membranes-and-metabolism/10-c4-plants/&amp;ei=sjdQU6nCOMac2QXzmYDgBw&amp;bvm=bv.65058239,d.b2I&amp;psig=AFQjCNFI8XCz4ZtGH9iXimRk10ECB_2vfQ&amp;ust=1397852441499567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uact=8&amp;docid=jeFe0r3EpLHLRM&amp;tbnid=BByyj1xl54EMdM:&amp;ved=0CAUQjRw&amp;url=http://simple.wikipedia.org/wiki/Polymer&amp;ei=5nJRU4bMJoTM8QGwhYDwBA&amp;bvm=bv.65058239,d.b2U&amp;psig=AFQjCNGb_qfDGc48UsoLzDkTc3PWLRSxoQ&amp;ust=1397933131977723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Macromolecules </a:t>
            </a:r>
            <a:br>
              <a:rPr lang="en-US" dirty="0" smtClean="0"/>
            </a:br>
            <a:r>
              <a:rPr lang="en-US" sz="2000" dirty="0" smtClean="0"/>
              <a:t>AKA Organic Molecules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EOCT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8600"/>
            <a:ext cx="8991600" cy="63246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4000" u="sng" dirty="0" smtClean="0">
                <a:latin typeface="Georgia" pitchFamily="18" charset="0"/>
              </a:rPr>
              <a:t>Reactants</a:t>
            </a:r>
            <a:r>
              <a:rPr lang="en-US" sz="4000" dirty="0" smtClean="0">
                <a:latin typeface="Georgia" pitchFamily="18" charset="0"/>
              </a:rPr>
              <a:t>: chemicals that start a reaction</a:t>
            </a:r>
          </a:p>
          <a:p>
            <a:pPr eaLnBrk="1" hangingPunct="1"/>
            <a:r>
              <a:rPr lang="en-US" sz="4000" u="sng" dirty="0" smtClean="0">
                <a:latin typeface="Georgia" pitchFamily="18" charset="0"/>
              </a:rPr>
              <a:t>Products</a:t>
            </a:r>
            <a:r>
              <a:rPr lang="en-US" sz="4000" dirty="0" smtClean="0">
                <a:latin typeface="Georgia" pitchFamily="18" charset="0"/>
              </a:rPr>
              <a:t>: chemicals that are made in a reaction</a:t>
            </a:r>
          </a:p>
          <a:p>
            <a:pPr eaLnBrk="1" hangingPunct="1">
              <a:buFontTx/>
              <a:buNone/>
            </a:pPr>
            <a:endParaRPr lang="en-US" sz="3600" dirty="0" smtClean="0">
              <a:latin typeface="Georgia" pitchFamily="18" charset="0"/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latin typeface="Georgia" pitchFamily="18" charset="0"/>
              </a:rPr>
              <a:t>6H</a:t>
            </a:r>
            <a:r>
              <a:rPr lang="en-US" dirty="0" smtClean="0">
                <a:latin typeface="Georgia" pitchFamily="18" charset="0"/>
              </a:rPr>
              <a:t>2</a:t>
            </a:r>
            <a:r>
              <a:rPr lang="en-US" sz="3600" dirty="0" smtClean="0">
                <a:latin typeface="Georgia" pitchFamily="18" charset="0"/>
              </a:rPr>
              <a:t>O + 6CO</a:t>
            </a:r>
            <a:r>
              <a:rPr lang="en-US" dirty="0" smtClean="0">
                <a:latin typeface="Georgia" pitchFamily="18" charset="0"/>
              </a:rPr>
              <a:t>2</a:t>
            </a:r>
            <a:r>
              <a:rPr lang="en-US" sz="3600" dirty="0" smtClean="0">
                <a:latin typeface="Georgia" pitchFamily="18" charset="0"/>
              </a:rPr>
              <a:t> + light  </a:t>
            </a:r>
            <a:r>
              <a:rPr lang="en-US" sz="3600" b="1" dirty="0" smtClean="0">
                <a:latin typeface="Georgia" pitchFamily="18" charset="0"/>
                <a:sym typeface="Wingdings" pitchFamily="2" charset="2"/>
              </a:rPr>
              <a:t></a:t>
            </a:r>
            <a:r>
              <a:rPr lang="en-US" sz="3600" dirty="0" smtClean="0">
                <a:latin typeface="Georgia" pitchFamily="18" charset="0"/>
                <a:sym typeface="Wingdings" pitchFamily="2" charset="2"/>
              </a:rPr>
              <a:t>  C</a:t>
            </a:r>
            <a:r>
              <a:rPr lang="en-US" dirty="0" smtClean="0">
                <a:latin typeface="Georgia" pitchFamily="18" charset="0"/>
                <a:sym typeface="Wingdings" pitchFamily="2" charset="2"/>
              </a:rPr>
              <a:t>6</a:t>
            </a:r>
            <a:r>
              <a:rPr lang="en-US" sz="3600" dirty="0" smtClean="0">
                <a:latin typeface="Georgia" pitchFamily="18" charset="0"/>
                <a:sym typeface="Wingdings" pitchFamily="2" charset="2"/>
              </a:rPr>
              <a:t>H</a:t>
            </a:r>
            <a:r>
              <a:rPr lang="en-US" dirty="0" smtClean="0">
                <a:latin typeface="Georgia" pitchFamily="18" charset="0"/>
                <a:sym typeface="Wingdings" pitchFamily="2" charset="2"/>
              </a:rPr>
              <a:t>12</a:t>
            </a:r>
            <a:r>
              <a:rPr lang="en-US" sz="3600" dirty="0" smtClean="0">
                <a:latin typeface="Georgia" pitchFamily="18" charset="0"/>
                <a:sym typeface="Wingdings" pitchFamily="2" charset="2"/>
              </a:rPr>
              <a:t>O</a:t>
            </a:r>
            <a:r>
              <a:rPr lang="en-US" dirty="0" smtClean="0">
                <a:latin typeface="Georgia" pitchFamily="18" charset="0"/>
                <a:sym typeface="Wingdings" pitchFamily="2" charset="2"/>
              </a:rPr>
              <a:t>6</a:t>
            </a:r>
            <a:r>
              <a:rPr lang="en-US" sz="3600" dirty="0" smtClean="0">
                <a:latin typeface="Georgia" pitchFamily="18" charset="0"/>
                <a:sym typeface="Wingdings" pitchFamily="2" charset="2"/>
              </a:rPr>
              <a:t> + 6O</a:t>
            </a:r>
            <a:r>
              <a:rPr lang="en-US" dirty="0" smtClean="0">
                <a:latin typeface="Georgia" pitchFamily="18" charset="0"/>
                <a:sym typeface="Wingdings" pitchFamily="2" charset="2"/>
              </a:rPr>
              <a:t>2</a:t>
            </a:r>
            <a:endParaRPr lang="en-US" dirty="0" smtClean="0"/>
          </a:p>
          <a:p>
            <a:pPr eaLnBrk="1" hangingPunct="1"/>
            <a:endParaRPr lang="en-US" sz="3600" dirty="0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143000" y="51816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Georgia" pitchFamily="18" charset="0"/>
              </a:rPr>
              <a:t>Reactants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6248400" y="51816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Georgia" pitchFamily="18" charset="0"/>
              </a:rPr>
              <a:t>Products</a:t>
            </a: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 flipH="1" flipV="1">
            <a:off x="1066800" y="4114800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 flipV="1">
            <a:off x="2209800" y="4114800"/>
            <a:ext cx="228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V="1">
            <a:off x="2209800" y="42672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 flipH="1" flipV="1">
            <a:off x="6400800" y="41910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 flipV="1">
            <a:off x="7315200" y="41148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Box 9"/>
          <p:cNvSpPr txBox="1">
            <a:spLocks noChangeArrowheads="1"/>
          </p:cNvSpPr>
          <p:nvPr/>
        </p:nvSpPr>
        <p:spPr bwMode="auto">
          <a:xfrm>
            <a:off x="5791200" y="312420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Glucose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458200" cy="59436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>
                <a:latin typeface="Georgia" pitchFamily="18" charset="0"/>
              </a:rPr>
              <a:t>In order for a chemical reaction to take place, a certain amount of energy is needed to get it started.</a:t>
            </a:r>
          </a:p>
          <a:p>
            <a:pPr eaLnBrk="1" hangingPunct="1"/>
            <a:r>
              <a:rPr lang="en-US" b="1" u="sng" dirty="0" smtClean="0">
                <a:latin typeface="Georgia" pitchFamily="18" charset="0"/>
              </a:rPr>
              <a:t>Activation energy</a:t>
            </a:r>
            <a:r>
              <a:rPr lang="en-US" dirty="0" smtClean="0">
                <a:latin typeface="Georgia" pitchFamily="18" charset="0"/>
              </a:rPr>
              <a:t>: amount of energy needed to start a reaction</a:t>
            </a:r>
          </a:p>
          <a:p>
            <a:pPr eaLnBrk="1" hangingPunct="1"/>
            <a:endParaRPr lang="en-US" sz="4000" dirty="0" smtClean="0">
              <a:latin typeface="Georgia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133600"/>
            <a:ext cx="8229600" cy="4572000"/>
            <a:chOff x="192" y="1948"/>
            <a:chExt cx="5328" cy="2036"/>
          </a:xfrm>
        </p:grpSpPr>
        <p:pic>
          <p:nvPicPr>
            <p:cNvPr id="7172" name="Picture 5" descr="bhspe-010204-00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32" y="2304"/>
              <a:ext cx="1488" cy="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3" name="Picture 6" descr="bhspe-010204-00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2202"/>
              <a:ext cx="3792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4" name="Rectangle 7"/>
            <p:cNvSpPr>
              <a:spLocks noChangeArrowheads="1"/>
            </p:cNvSpPr>
            <p:nvPr/>
          </p:nvSpPr>
          <p:spPr bwMode="auto">
            <a:xfrm>
              <a:off x="336" y="1948"/>
              <a:ext cx="3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US" sz="13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686800" cy="5334000"/>
          </a:xfrm>
          <a:solidFill>
            <a:srgbClr val="92D05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latin typeface="Georgia" pitchFamily="18" charset="0"/>
              </a:rPr>
              <a:t>Catalysts</a:t>
            </a:r>
            <a:r>
              <a:rPr lang="en-US" sz="2800" dirty="0" smtClean="0">
                <a:latin typeface="Georgia" pitchFamily="18" charset="0"/>
              </a:rPr>
              <a:t>: any substance that speeds up a chemical reaction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eorgia" pitchFamily="18" charset="0"/>
              </a:rPr>
              <a:t>Catalysts speed up reactions by lowering the amount of activation energy needed to start the reaction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latin typeface="Georgia" pitchFamily="18" charset="0"/>
              </a:rPr>
              <a:t>Enzymes</a:t>
            </a:r>
            <a:r>
              <a:rPr lang="en-US" sz="2800" dirty="0" smtClean="0">
                <a:latin typeface="Georgia" pitchFamily="18" charset="0"/>
              </a:rPr>
              <a:t>: biological catalysts that  speed up reactions in living things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Georgia" pitchFamily="18" charset="0"/>
              </a:rPr>
              <a:t>       - Lower activation energy needed to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Georgia" pitchFamily="18" charset="0"/>
              </a:rPr>
              <a:t>          start reaction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Georgia" pitchFamily="18" charset="0"/>
              </a:rPr>
              <a:t>       - Increase reaction rate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latin typeface="Georgia" pitchFamily="18" charset="0"/>
              </a:rPr>
              <a:t>Enzymes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924800" cy="1905000"/>
          </a:xfrm>
        </p:spPr>
        <p:txBody>
          <a:bodyPr/>
          <a:lstStyle/>
          <a:p>
            <a:pPr lvl="1" eaLnBrk="1" hangingPunct="1"/>
            <a:r>
              <a:rPr lang="en-US" dirty="0" smtClean="0">
                <a:latin typeface="Georgia" pitchFamily="18" charset="0"/>
              </a:rPr>
              <a:t>Example: Lactase (</a:t>
            </a:r>
            <a:r>
              <a:rPr lang="en-US" b="1" dirty="0" smtClean="0">
                <a:latin typeface="Georgia" pitchFamily="18" charset="0"/>
              </a:rPr>
              <a:t>-</a:t>
            </a:r>
            <a:r>
              <a:rPr lang="en-US" b="1" dirty="0" err="1" smtClean="0">
                <a:latin typeface="Georgia" pitchFamily="18" charset="0"/>
              </a:rPr>
              <a:t>ase</a:t>
            </a:r>
            <a:r>
              <a:rPr lang="en-US" dirty="0" smtClean="0">
                <a:latin typeface="Georgia" pitchFamily="18" charset="0"/>
              </a:rPr>
              <a:t>) means it’s an enzymes</a:t>
            </a:r>
          </a:p>
          <a:p>
            <a:pPr eaLnBrk="1" hangingPunct="1"/>
            <a:r>
              <a:rPr lang="en-US" sz="2800" dirty="0" smtClean="0">
                <a:latin typeface="Georgia" pitchFamily="18" charset="0"/>
              </a:rPr>
              <a:t>An enzyme’s shape determines its function. </a:t>
            </a:r>
          </a:p>
          <a:p>
            <a:pPr lvl="1"/>
            <a:r>
              <a:rPr lang="en-US" sz="2400" dirty="0" smtClean="0">
                <a:latin typeface="Georgia" pitchFamily="18" charset="0"/>
              </a:rPr>
              <a:t>allows only certain reactants to bind with it</a:t>
            </a:r>
          </a:p>
          <a:p>
            <a:pPr eaLnBrk="1" hangingPunct="1"/>
            <a:endParaRPr lang="en-US" sz="3600" dirty="0" smtClean="0">
              <a:latin typeface="Georgia" pitchFamily="18" charset="0"/>
            </a:endParaRPr>
          </a:p>
        </p:txBody>
      </p:sp>
      <p:pic>
        <p:nvPicPr>
          <p:cNvPr id="4100" name="Picture 4" descr="http://static.ddmcdn.com/gif/cell-enzy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19500"/>
            <a:ext cx="4379492" cy="1981200"/>
          </a:xfrm>
          <a:prstGeom prst="rect">
            <a:avLst/>
          </a:prstGeom>
          <a:noFill/>
        </p:spPr>
      </p:pic>
      <p:pic>
        <p:nvPicPr>
          <p:cNvPr id="4104" name="Picture 8" descr="http://www.livingscience.co.uk/joomla/images/stories/enzym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24200"/>
            <a:ext cx="3962400" cy="29718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066800" y="381000"/>
            <a:ext cx="7263527" cy="707886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sz="4000" b="1" dirty="0">
                <a:latin typeface="Georgia" pitchFamily="18" charset="0"/>
              </a:rPr>
              <a:t>Most enzymes are </a:t>
            </a:r>
            <a:r>
              <a:rPr lang="en-US" sz="4000" b="1" u="sng" dirty="0">
                <a:solidFill>
                  <a:srgbClr val="00B050"/>
                </a:solidFill>
                <a:latin typeface="Georgia" pitchFamily="18" charset="0"/>
              </a:rPr>
              <a:t>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457200"/>
            <a:ext cx="4876800" cy="5753356"/>
            <a:chOff x="2976" y="1344"/>
            <a:chExt cx="2400" cy="2362"/>
          </a:xfrm>
        </p:grpSpPr>
        <p:pic>
          <p:nvPicPr>
            <p:cNvPr id="11267" name="Picture 5" descr="img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6" y="1344"/>
              <a:ext cx="1666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68" name="Text Box 6"/>
            <p:cNvSpPr txBox="1">
              <a:spLocks noChangeArrowheads="1"/>
            </p:cNvSpPr>
            <p:nvPr/>
          </p:nvSpPr>
          <p:spPr bwMode="auto">
            <a:xfrm>
              <a:off x="4512" y="1392"/>
              <a:ext cx="86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/>
                <a:t>substrates </a:t>
              </a:r>
              <a:br>
                <a:rPr lang="en-US" b="1" dirty="0"/>
              </a:br>
              <a:r>
                <a:rPr lang="en-US" b="1" dirty="0"/>
                <a:t>(reactants)</a:t>
              </a:r>
            </a:p>
          </p:txBody>
        </p:sp>
        <p:sp>
          <p:nvSpPr>
            <p:cNvPr id="11269" name="Text Box 7"/>
            <p:cNvSpPr txBox="1">
              <a:spLocks noChangeArrowheads="1"/>
            </p:cNvSpPr>
            <p:nvPr/>
          </p:nvSpPr>
          <p:spPr bwMode="auto">
            <a:xfrm>
              <a:off x="4101" y="3158"/>
              <a:ext cx="864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300" b="1" dirty="0"/>
                <a:t>enzyme</a:t>
              </a:r>
            </a:p>
          </p:txBody>
        </p:sp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3024" y="3264"/>
              <a:ext cx="13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/>
                <a:t>Substrates bind to an</a:t>
              </a:r>
              <a:br>
                <a:rPr lang="en-US" sz="1600" b="1" dirty="0"/>
              </a:br>
              <a:r>
                <a:rPr lang="en-US" sz="1600" b="1" dirty="0"/>
                <a:t>enzyme at certain places called active sites.</a:t>
              </a:r>
            </a:p>
          </p:txBody>
        </p:sp>
        <p:sp>
          <p:nvSpPr>
            <p:cNvPr id="11271" name="Line 9"/>
            <p:cNvSpPr>
              <a:spLocks noChangeShapeType="1"/>
            </p:cNvSpPr>
            <p:nvPr/>
          </p:nvSpPr>
          <p:spPr bwMode="auto">
            <a:xfrm flipV="1">
              <a:off x="4128" y="1536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10"/>
            <p:cNvSpPr>
              <a:spLocks noChangeShapeType="1"/>
            </p:cNvSpPr>
            <p:nvPr/>
          </p:nvSpPr>
          <p:spPr bwMode="auto">
            <a:xfrm flipH="1">
              <a:off x="4464" y="1536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11"/>
            <p:cNvSpPr>
              <a:spLocks noChangeShapeType="1"/>
            </p:cNvSpPr>
            <p:nvPr/>
          </p:nvSpPr>
          <p:spPr bwMode="auto">
            <a:xfrm>
              <a:off x="3876" y="3065"/>
              <a:ext cx="251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572000" y="1066800"/>
            <a:ext cx="4572000" cy="452431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Georgia" pitchFamily="18" charset="0"/>
              </a:rPr>
              <a:t>Substrate</a:t>
            </a:r>
            <a:r>
              <a:rPr lang="en-US" sz="3200" dirty="0" smtClean="0">
                <a:latin typeface="Georgia" pitchFamily="18" charset="0"/>
              </a:rPr>
              <a:t>: reactant that binds with an enzyme</a:t>
            </a:r>
          </a:p>
          <a:p>
            <a:r>
              <a:rPr lang="en-US" sz="3200" dirty="0" smtClean="0">
                <a:latin typeface="Georgia" pitchFamily="18" charset="0"/>
              </a:rPr>
              <a:t>An enzyme &amp; a substrate fit together like a lock &amp; key</a:t>
            </a:r>
          </a:p>
          <a:p>
            <a:r>
              <a:rPr lang="en-US" sz="3200" b="1" u="sng" dirty="0" smtClean="0">
                <a:latin typeface="Georgia" pitchFamily="18" charset="0"/>
              </a:rPr>
              <a:t>Active site</a:t>
            </a:r>
            <a:r>
              <a:rPr lang="en-US" sz="3200" dirty="0" smtClean="0">
                <a:latin typeface="Georgia" pitchFamily="18" charset="0"/>
              </a:rPr>
              <a:t>: specific place where substrate and enzyme bind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2362200" y="3581400"/>
            <a:ext cx="2286000" cy="762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381000"/>
            <a:ext cx="8458200" cy="5638800"/>
            <a:chOff x="384" y="2112"/>
            <a:chExt cx="5424" cy="237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90" y="2112"/>
              <a:ext cx="5232" cy="1775"/>
              <a:chOff x="288" y="1152"/>
              <a:chExt cx="5232" cy="1766"/>
            </a:xfrm>
          </p:grpSpPr>
          <p:pic>
            <p:nvPicPr>
              <p:cNvPr id="12295" name="Picture 6" descr="bhspe-010205-00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36" y="1152"/>
                <a:ext cx="5040" cy="1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296" name="Rectangle 7"/>
              <p:cNvSpPr>
                <a:spLocks noChangeArrowheads="1"/>
              </p:cNvSpPr>
              <p:nvPr/>
            </p:nvSpPr>
            <p:spPr bwMode="auto">
              <a:xfrm>
                <a:off x="288" y="2735"/>
                <a:ext cx="1440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endParaRPr lang="en-US" sz="1300" b="1"/>
              </a:p>
            </p:txBody>
          </p:sp>
          <p:sp>
            <p:nvSpPr>
              <p:cNvPr id="12297" name="Rectangle 8"/>
              <p:cNvSpPr>
                <a:spLocks noChangeArrowheads="1"/>
              </p:cNvSpPr>
              <p:nvPr/>
            </p:nvSpPr>
            <p:spPr bwMode="auto">
              <a:xfrm>
                <a:off x="2160" y="2783"/>
                <a:ext cx="139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endParaRPr lang="en-US" sz="1300" b="1"/>
              </a:p>
            </p:txBody>
          </p:sp>
          <p:sp>
            <p:nvSpPr>
              <p:cNvPr id="12298" name="Rectangle 9"/>
              <p:cNvSpPr>
                <a:spLocks noChangeArrowheads="1"/>
              </p:cNvSpPr>
              <p:nvPr/>
            </p:nvSpPr>
            <p:spPr bwMode="auto">
              <a:xfrm>
                <a:off x="3936" y="2784"/>
                <a:ext cx="158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endParaRPr lang="en-US" sz="1300" b="1"/>
              </a:p>
            </p:txBody>
          </p:sp>
        </p:grpSp>
        <p:sp>
          <p:nvSpPr>
            <p:cNvPr id="12292" name="Rectangle 10"/>
            <p:cNvSpPr>
              <a:spLocks noChangeArrowheads="1"/>
            </p:cNvSpPr>
            <p:nvPr/>
          </p:nvSpPr>
          <p:spPr bwMode="auto">
            <a:xfrm>
              <a:off x="384" y="3599"/>
              <a:ext cx="1344" cy="8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/>
                <a:t>Substrates bind to an</a:t>
              </a:r>
              <a:br>
                <a:rPr lang="en-US" sz="2000" b="1" dirty="0"/>
              </a:br>
              <a:r>
                <a:rPr lang="en-US" sz="2000" b="1" dirty="0"/>
                <a:t>enzyme at certain places called active sites.</a:t>
              </a:r>
            </a:p>
          </p:txBody>
        </p:sp>
        <p:sp>
          <p:nvSpPr>
            <p:cNvPr id="12293" name="Rectangle 11"/>
            <p:cNvSpPr>
              <a:spLocks noChangeArrowheads="1"/>
            </p:cNvSpPr>
            <p:nvPr/>
          </p:nvSpPr>
          <p:spPr bwMode="auto">
            <a:xfrm>
              <a:off x="2352" y="3600"/>
              <a:ext cx="1296" cy="8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/>
                <a:t>The enzyme brings</a:t>
              </a:r>
              <a:br>
                <a:rPr lang="en-US" sz="2000" b="1" dirty="0"/>
              </a:br>
              <a:r>
                <a:rPr lang="en-US" sz="2000" b="1" dirty="0"/>
                <a:t>substrates together and weakens their bonds.</a:t>
              </a:r>
            </a:p>
          </p:txBody>
        </p:sp>
        <p:sp>
          <p:nvSpPr>
            <p:cNvPr id="12294" name="Rectangle 12"/>
            <p:cNvSpPr>
              <a:spLocks noChangeArrowheads="1"/>
            </p:cNvSpPr>
            <p:nvPr/>
          </p:nvSpPr>
          <p:spPr bwMode="auto">
            <a:xfrm>
              <a:off x="4080" y="3600"/>
              <a:ext cx="1728" cy="747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/>
                <a:t>The catalyzed reaction forms</a:t>
              </a:r>
              <a:br>
                <a:rPr lang="en-US" sz="2000" b="1" dirty="0"/>
              </a:br>
              <a:r>
                <a:rPr lang="en-US" sz="2000" b="1" dirty="0"/>
                <a:t>a product that is released</a:t>
              </a:r>
              <a:br>
                <a:rPr lang="en-US" sz="2000" b="1" dirty="0"/>
              </a:br>
              <a:r>
                <a:rPr lang="en-US" sz="2000" b="1" dirty="0"/>
                <a:t>from the enzyme.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04800"/>
            <a:ext cx="7924800" cy="5943600"/>
          </a:xfrm>
        </p:spPr>
        <p:txBody>
          <a:bodyPr>
            <a:normAutofit lnSpcReduction="10000"/>
          </a:bodyPr>
          <a:lstStyle/>
          <a:p>
            <a:pPr marL="109728" indent="0" eaLnBrk="1" hangingPunct="1">
              <a:buNone/>
            </a:pPr>
            <a:r>
              <a:rPr lang="en-US" sz="4400" b="1" dirty="0" smtClean="0">
                <a:latin typeface="Georgia" pitchFamily="18" charset="0"/>
              </a:rPr>
              <a:t>What things will affect enzyme activity?</a:t>
            </a:r>
          </a:p>
          <a:p>
            <a:pPr eaLnBrk="1" hangingPunct="1"/>
            <a:r>
              <a:rPr lang="en-US" sz="4000" dirty="0" smtClean="0">
                <a:latin typeface="Georgia" pitchFamily="18" charset="0"/>
              </a:rPr>
              <a:t>Disruptions in homeostasis</a:t>
            </a:r>
          </a:p>
          <a:p>
            <a:pPr eaLnBrk="1" hangingPunct="1"/>
            <a:r>
              <a:rPr lang="en-US" sz="4000" dirty="0" smtClean="0">
                <a:latin typeface="Georgia" pitchFamily="18" charset="0"/>
              </a:rPr>
              <a:t>Change in temperatures and pH levels</a:t>
            </a:r>
          </a:p>
          <a:p>
            <a:pPr eaLnBrk="1" hangingPunct="1"/>
            <a:r>
              <a:rPr lang="en-US" sz="4000" dirty="0" smtClean="0">
                <a:latin typeface="Georgia" pitchFamily="18" charset="0"/>
              </a:rPr>
              <a:t>Changes in these conditions may affect the shape &amp; function, or activity of an enzyme</a:t>
            </a:r>
          </a:p>
          <a:p>
            <a:pPr lvl="1" eaLnBrk="1" hangingPunct="1"/>
            <a:r>
              <a:rPr lang="en-US" sz="2000" dirty="0" smtClean="0"/>
              <a:t>Ex</a:t>
            </a:r>
            <a:r>
              <a:rPr lang="en-US" sz="2000" dirty="0"/>
              <a:t>:</a:t>
            </a:r>
            <a:r>
              <a:rPr lang="en-US" sz="2000" dirty="0" smtClean="0"/>
              <a:t>  When people run a temperature above normal, the hydrogen bonds in enzymes may be broken and it may lose its ability to function</a:t>
            </a:r>
            <a:endParaRPr lang="en-US" sz="2000" dirty="0" smtClean="0">
              <a:latin typeface="Georgia" pitchFamily="18" charset="0"/>
            </a:endParaRPr>
          </a:p>
          <a:p>
            <a:pPr eaLnBrk="1" hangingPunct="1"/>
            <a:endParaRPr lang="en-US" sz="40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3C512-4FCF-462B-9564-8F16B6132FD7}" type="slidenum">
              <a:rPr lang="en-US"/>
              <a:pPr/>
              <a:t>17</a:t>
            </a:fld>
            <a:endParaRPr 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089025" y="23272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549" y="381000"/>
            <a:ext cx="82602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1. In order for a molecule to be considered organic it must contain what?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3429000"/>
            <a:ext cx="2209259" cy="76944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/>
              <a:t>Carbon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7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2. Fats, oils, and cholesterol are all examples of what macromolecule?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362200" y="3200400"/>
            <a:ext cx="3352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Lipids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153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3. What macromolecules are responsible for making proteins?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6000" y="3581400"/>
            <a:ext cx="35814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Nucleic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610600" cy="5334000"/>
          </a:xfrm>
        </p:spPr>
        <p:txBody>
          <a:bodyPr/>
          <a:lstStyle/>
          <a:p>
            <a:pPr eaLnBrk="1" hangingPunct="1"/>
            <a:r>
              <a:rPr lang="en-US" sz="6600" dirty="0" smtClean="0">
                <a:latin typeface="Georgia" pitchFamily="18" charset="0"/>
              </a:rPr>
              <a:t>What are the 4 main macromolecules found in living things and what are their functions?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113AF7-4E68-4AB4-83F6-DB375EA5D514}" type="slidenum">
              <a:rPr lang="en-US"/>
              <a:pPr/>
              <a:t>20</a:t>
            </a:fld>
            <a:endParaRPr lang="en-US"/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365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4. Which kind of molecule provides building blocks for tissues, transport other molecules, and helps regulate certain reactions in the human body?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6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3000" y="5753100"/>
            <a:ext cx="26670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9378" y="3962400"/>
            <a:ext cx="70702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4000" dirty="0" smtClean="0"/>
              <a:t>Lipids</a:t>
            </a:r>
          </a:p>
          <a:p>
            <a:pPr marL="342900" indent="-342900">
              <a:buAutoNum type="alphaUcPeriod"/>
            </a:pPr>
            <a:r>
              <a:rPr lang="en-US" sz="4000" dirty="0" smtClean="0"/>
              <a:t>Fats</a:t>
            </a:r>
          </a:p>
          <a:p>
            <a:pPr marL="342900" indent="-342900">
              <a:buAutoNum type="alphaUcPeriod"/>
            </a:pPr>
            <a:r>
              <a:rPr lang="en-US" sz="4000" dirty="0" smtClean="0"/>
              <a:t>Carbohydrates</a:t>
            </a:r>
          </a:p>
          <a:p>
            <a:pPr marL="342900" indent="-342900">
              <a:buAutoNum type="alphaUcPeriod"/>
            </a:pPr>
            <a:r>
              <a:rPr lang="en-US" sz="4000" dirty="0" smtClean="0"/>
              <a:t>Proteins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A7F0A7-3186-4A06-847D-C827C36D5F6B}" type="slidenum">
              <a:rPr lang="en-US"/>
              <a:pPr/>
              <a:t>21</a:t>
            </a:fld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029200"/>
          </a:xfrm>
        </p:spPr>
        <p:txBody>
          <a:bodyPr/>
          <a:lstStyle/>
          <a:p>
            <a:pPr algn="l"/>
            <a:r>
              <a:rPr lang="en-US" dirty="0" smtClean="0"/>
              <a:t>5. Pasta &amp; bread are examples of foods that contain a large amount of what macromolecule?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438400" y="5029200"/>
            <a:ext cx="38862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Carbohydrates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DD0340-33B0-478F-81A8-11EB67316392}" type="slidenum">
              <a:rPr lang="en-US"/>
              <a:pPr/>
              <a:t>22</a:t>
            </a:fld>
            <a:endParaRPr lang="en-US"/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724400"/>
          </a:xfrm>
        </p:spPr>
        <p:txBody>
          <a:bodyPr/>
          <a:lstStyle/>
          <a:p>
            <a:r>
              <a:rPr lang="en-US" sz="5400" dirty="0" smtClean="0"/>
              <a:t>6. What are the building blocks of proteins?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7412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09800" y="4876800"/>
            <a:ext cx="3733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Amino Acids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F081B6-8853-4958-A07A-9A8A4048FBD7}" type="slidenum">
              <a:rPr lang="en-US"/>
              <a:pPr/>
              <a:t>23</a:t>
            </a:fld>
            <a:endParaRPr lang="en-US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r>
              <a:rPr lang="en-US" sz="5400" dirty="0" smtClean="0"/>
              <a:t>7. What type of lipids make up the cell membrane?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90800" y="4724400"/>
            <a:ext cx="39624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Phospholipids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1DFD70-FDB8-4C1C-AE13-8D5D243A82B5}" type="slidenum">
              <a:rPr lang="en-US"/>
              <a:pPr/>
              <a:t>24</a:t>
            </a:fld>
            <a:endParaRPr lang="en-US"/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257800"/>
          </a:xfrm>
        </p:spPr>
        <p:txBody>
          <a:bodyPr/>
          <a:lstStyle/>
          <a:p>
            <a:r>
              <a:rPr lang="en-US" sz="5400" dirty="0" smtClean="0"/>
              <a:t>8. DNA &amp; RNA are examples of what macromolecule?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1508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905000" y="5029200"/>
            <a:ext cx="39624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Nucleic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Acids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30FB7-6437-46B2-82EA-2DE54530F3AE}" type="slidenum">
              <a:rPr lang="en-US"/>
              <a:pPr/>
              <a:t>25</a:t>
            </a:fld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r>
              <a:rPr lang="en-US" sz="4400" dirty="0" smtClean="0"/>
              <a:t>9. The process that changes one set of chemicals into another set by breaking and chemical bonds is know as what?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410200"/>
            <a:ext cx="47244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Chemical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Reaction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8B7C62-0979-431C-A42A-C684373E6D15}" type="slidenum">
              <a:rPr lang="en-US"/>
              <a:pPr/>
              <a:t>26</a:t>
            </a:fld>
            <a:endParaRPr lang="en-US"/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r>
              <a:rPr lang="en-US" sz="5400" dirty="0" smtClean="0"/>
              <a:t>10. What is the name for the chemicals that start a reaction?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5604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819400" y="4953000"/>
            <a:ext cx="32004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Reactants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343400" y="3657600"/>
            <a:ext cx="2209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3D1B02-84E6-48E5-BA4F-55ABB67A2B89}" type="slidenum">
              <a:rPr lang="en-US"/>
              <a:pPr/>
              <a:t>27</a:t>
            </a:fld>
            <a:endParaRPr lang="en-US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4191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11. What are the products in the chemical reaction?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2H</a:t>
            </a:r>
            <a:r>
              <a:rPr lang="en-US" sz="3200" dirty="0" smtClean="0"/>
              <a:t>2</a:t>
            </a:r>
            <a:r>
              <a:rPr lang="en-US" sz="5400" dirty="0" smtClean="0"/>
              <a:t> + O</a:t>
            </a:r>
            <a:r>
              <a:rPr lang="en-US" sz="3200" dirty="0" smtClean="0"/>
              <a:t>2</a:t>
            </a:r>
            <a:r>
              <a:rPr lang="en-US" sz="5400" dirty="0" smtClean="0"/>
              <a:t> </a:t>
            </a:r>
            <a:r>
              <a:rPr lang="en-US" sz="5400" dirty="0" smtClean="0">
                <a:sym typeface="Wingdings" pitchFamily="2" charset="2"/>
              </a:rPr>
              <a:t> 2H</a:t>
            </a:r>
            <a:r>
              <a:rPr lang="en-US" sz="3200" dirty="0" smtClean="0">
                <a:sym typeface="Wingdings" pitchFamily="2" charset="2"/>
              </a:rPr>
              <a:t>2</a:t>
            </a:r>
            <a:r>
              <a:rPr lang="en-US" sz="5400" dirty="0" smtClean="0">
                <a:sym typeface="Wingdings" pitchFamily="2" charset="2"/>
              </a:rPr>
              <a:t>O</a:t>
            </a:r>
            <a:endParaRPr lang="en-US" sz="5400" dirty="0" smtClean="0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E75CD-5225-40B9-B6D9-476C270958AA}" type="slidenum">
              <a:rPr lang="en-US"/>
              <a:pPr/>
              <a:t>28</a:t>
            </a:fld>
            <a:endParaRPr lang="en-US"/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495800"/>
          </a:xfrm>
        </p:spPr>
        <p:txBody>
          <a:bodyPr/>
          <a:lstStyle/>
          <a:p>
            <a:r>
              <a:rPr lang="en-US" sz="5400" dirty="0" smtClean="0"/>
              <a:t>12. Any substance that speeds up a chemical reaction is known as what?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9700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52800" y="4953000"/>
            <a:ext cx="2286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Catalyst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57200" y="3505200"/>
            <a:ext cx="80010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>
            <a:normAutofit/>
          </a:bodyPr>
          <a:lstStyle/>
          <a:p>
            <a:pPr marL="624078" indent="-514350">
              <a:buAutoNum type="alphaUcPeriod"/>
            </a:pPr>
            <a:r>
              <a:rPr lang="en-US" sz="3200" dirty="0" smtClean="0"/>
              <a:t>They provide energy to the reactants.</a:t>
            </a:r>
          </a:p>
          <a:p>
            <a:pPr marL="624078" indent="-514350">
              <a:buAutoNum type="alphaUcPeriod"/>
            </a:pPr>
            <a:r>
              <a:rPr lang="en-US" sz="3200" dirty="0" smtClean="0"/>
              <a:t>They absorb energy from the products.</a:t>
            </a:r>
          </a:p>
          <a:p>
            <a:pPr marL="624078" indent="-514350">
              <a:buAutoNum type="alphaUcPeriod"/>
            </a:pPr>
            <a:r>
              <a:rPr lang="en-US" sz="3200" dirty="0" smtClean="0"/>
              <a:t>They lower the activation energy of the reaction.</a:t>
            </a:r>
          </a:p>
          <a:p>
            <a:pPr marL="624078" indent="-514350">
              <a:buAutoNum type="alphaUcPeriod"/>
            </a:pPr>
            <a:r>
              <a:rPr lang="en-US" sz="3200" dirty="0" smtClean="0"/>
              <a:t>They increase the number of available reactants particles. </a:t>
            </a:r>
          </a:p>
        </p:txBody>
      </p:sp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1C5DC9-E7C5-4473-8198-36DFD37867D9}" type="slidenum">
              <a:rPr lang="en-US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13. How do enzymes speed up biochemical reactions?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latin typeface="Georgia" pitchFamily="18" charset="0"/>
              </a:rPr>
              <a:t>Why is carbon called the building block of life?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05000"/>
            <a:ext cx="8229600" cy="3886200"/>
          </a:xfrm>
          <a:solidFill>
            <a:srgbClr val="00B05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b="1" dirty="0" smtClean="0">
                <a:latin typeface="Georgia" pitchFamily="18" charset="0"/>
              </a:rPr>
              <a:t>Carbon atoms </a:t>
            </a:r>
            <a:endParaRPr lang="en-US" sz="4000" dirty="0">
              <a:latin typeface="Georgia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3600" dirty="0" smtClean="0">
                <a:latin typeface="Georgia" pitchFamily="18" charset="0"/>
              </a:rPr>
              <a:t> the basis of most molecules found in living things</a:t>
            </a:r>
          </a:p>
          <a:p>
            <a:pPr lvl="1">
              <a:lnSpc>
                <a:spcPct val="80000"/>
              </a:lnSpc>
            </a:pPr>
            <a:r>
              <a:rPr lang="en-US" sz="3600" dirty="0" smtClean="0">
                <a:latin typeface="Georgia" pitchFamily="18" charset="0"/>
              </a:rPr>
              <a:t>Unique bonding properties</a:t>
            </a:r>
          </a:p>
        </p:txBody>
      </p:sp>
      <p:pic>
        <p:nvPicPr>
          <p:cNvPr id="1026" name="Picture 2" descr="http://upload.wikimedia.org/wikipedia/commons/thumb/9/96/RuBisCO_reaction_O2.svg/500px-RuBisCO_reaction_O2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96" y="4038600"/>
            <a:ext cx="47625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A89077-D6B5-49C6-AB51-85244CB5A22F}" type="slidenum">
              <a:rPr lang="en-US"/>
              <a:pPr/>
              <a:t>30</a:t>
            </a:fld>
            <a:endParaRPr lang="en-US"/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05400"/>
          </a:xfrm>
        </p:spPr>
        <p:txBody>
          <a:bodyPr/>
          <a:lstStyle/>
          <a:p>
            <a:r>
              <a:rPr lang="en-US" sz="5400" dirty="0" smtClean="0"/>
              <a:t>14. What are enzymes made of?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3796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4724400"/>
            <a:ext cx="30480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Proteins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48C8A1-4315-44A9-84D4-7E4433319D1C}" type="slidenum">
              <a:rPr lang="en-US"/>
              <a:pPr/>
              <a:t>31</a:t>
            </a:fld>
            <a:endParaRPr lang="en-US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648200"/>
          </a:xfrm>
        </p:spPr>
        <p:txBody>
          <a:bodyPr/>
          <a:lstStyle/>
          <a:p>
            <a:r>
              <a:rPr lang="en-US" sz="5400" dirty="0" smtClean="0"/>
              <a:t>15. The reactants an enzyme binds with in a chemical reaction are known as what?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438400" y="5181600"/>
            <a:ext cx="37338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Substrates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5A099C-695E-476D-8734-07AAE8A240AA}" type="slidenum">
              <a:rPr lang="en-US"/>
              <a:pPr/>
              <a:t>32</a:t>
            </a:fld>
            <a:endParaRPr lang="en-US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953000"/>
          </a:xfrm>
        </p:spPr>
        <p:txBody>
          <a:bodyPr/>
          <a:lstStyle/>
          <a:p>
            <a:r>
              <a:rPr lang="en-US" sz="5400" dirty="0" smtClean="0"/>
              <a:t>16. The place where an enzyme and a substrate bind together is known as what?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7892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257800"/>
            <a:ext cx="29718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Active 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492589-B64E-463C-996D-A16B941A7E0D}" type="slidenum">
              <a:rPr lang="en-US"/>
              <a:pPr/>
              <a:t>33</a:t>
            </a:fld>
            <a:endParaRPr lang="en-US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648200"/>
          </a:xfrm>
        </p:spPr>
        <p:txBody>
          <a:bodyPr/>
          <a:lstStyle/>
          <a:p>
            <a:r>
              <a:rPr lang="en-US" sz="5400" dirty="0" smtClean="0"/>
              <a:t>17. What is the job of an enzyme?</a:t>
            </a: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14400" y="4267200"/>
            <a:ext cx="60960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To speed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up reactions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846746" y="4953000"/>
            <a:ext cx="69342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7315200" cy="3200400"/>
          </a:xfrm>
        </p:spPr>
        <p:txBody>
          <a:bodyPr>
            <a:noAutofit/>
          </a:bodyPr>
          <a:lstStyle/>
          <a:p>
            <a:pPr marL="624078" indent="-514350">
              <a:buAutoNum type="alphaUcPeriod"/>
            </a:pPr>
            <a:r>
              <a:rPr lang="en-US" sz="2800" dirty="0" smtClean="0"/>
              <a:t>It will die because enzymes can only make one product. </a:t>
            </a:r>
          </a:p>
          <a:p>
            <a:pPr marL="624078" indent="-514350">
              <a:buAutoNum type="alphaUcPeriod"/>
            </a:pPr>
            <a:r>
              <a:rPr lang="en-US" sz="2800" dirty="0" smtClean="0"/>
              <a:t>It will stop working because its shape was changed during the reaction. </a:t>
            </a:r>
          </a:p>
          <a:p>
            <a:pPr marL="624078" indent="-514350">
              <a:buAutoNum type="alphaUcPeriod"/>
            </a:pPr>
            <a:r>
              <a:rPr lang="en-US" sz="2800" dirty="0" smtClean="0"/>
              <a:t>It will find more substrates to make more products. </a:t>
            </a:r>
          </a:p>
          <a:p>
            <a:pPr marL="624078" indent="-514350">
              <a:buAutoNum type="alphaUcPeriod"/>
            </a:pPr>
            <a:r>
              <a:rPr lang="en-US" sz="2800" dirty="0" smtClean="0"/>
              <a:t>It will leave the chemical reaction since it is no longer needed. </a:t>
            </a:r>
          </a:p>
        </p:txBody>
      </p:sp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3F0DD-EA1B-428E-ACDC-E2075C01E093}" type="slidenum">
              <a:rPr lang="en-US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18. After </a:t>
            </a:r>
            <a:r>
              <a:rPr lang="en-US" dirty="0"/>
              <a:t>an enzyme is finished producing a product in a chemical reaction, what happens to the </a:t>
            </a:r>
            <a:r>
              <a:rPr lang="en-US" dirty="0" smtClean="0"/>
              <a:t>enzyme?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62F1D-9102-40D8-A243-110EB027E0D1}" type="slidenum">
              <a:rPr lang="en-US"/>
              <a:pPr/>
              <a:t>35</a:t>
            </a:fld>
            <a:endParaRPr lang="en-US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029200"/>
          </a:xfrm>
        </p:spPr>
        <p:txBody>
          <a:bodyPr/>
          <a:lstStyle/>
          <a:p>
            <a:r>
              <a:rPr lang="en-US" sz="5400" dirty="0" smtClean="0"/>
              <a:t>19. The maintenance of constant internal conditions is known as what?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286000" y="5410200"/>
            <a:ext cx="4495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Homeostasis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85800" y="4724400"/>
            <a:ext cx="41148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533400" y="457200"/>
            <a:ext cx="8229600" cy="658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20. A molecule of DNA is a polymer composed of</a:t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 a. glucose </a:t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b. amino acids </a:t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 c. fatty acids </a:t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 d. nucleotides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645207" y="3162300"/>
            <a:ext cx="32766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77200" cy="58674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dirty="0" smtClean="0"/>
              <a:t>21. Which is an organic compound found in most cells?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 a. glucose </a:t>
            </a:r>
            <a:br>
              <a:rPr lang="en-US" sz="4000" dirty="0" smtClean="0"/>
            </a:br>
            <a:r>
              <a:rPr lang="en-US" sz="4000" dirty="0" smtClean="0"/>
              <a:t> b. water </a:t>
            </a:r>
            <a:br>
              <a:rPr lang="en-US" sz="4000" dirty="0" smtClean="0"/>
            </a:br>
            <a:r>
              <a:rPr lang="en-US" sz="4000" dirty="0" smtClean="0"/>
              <a:t> c. sodium chloride </a:t>
            </a:r>
            <a:br>
              <a:rPr lang="en-US" sz="4000" dirty="0" smtClean="0"/>
            </a:br>
            <a:r>
              <a:rPr lang="en-US" sz="4000" dirty="0" smtClean="0"/>
              <a:t> d. oxygen gas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304800" y="4406781"/>
            <a:ext cx="56388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6400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22. Which pair of compounds can be classified as inorganic?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a. nucleic acids and minerals </a:t>
            </a:r>
            <a:br>
              <a:rPr lang="en-US" dirty="0" smtClean="0"/>
            </a:br>
            <a:r>
              <a:rPr lang="en-US" dirty="0" smtClean="0"/>
              <a:t> b. proteins and water </a:t>
            </a:r>
            <a:br>
              <a:rPr lang="en-US" dirty="0" smtClean="0"/>
            </a:br>
            <a:r>
              <a:rPr lang="en-US" dirty="0" smtClean="0"/>
              <a:t> c. water and salts </a:t>
            </a:r>
            <a:br>
              <a:rPr lang="en-US" dirty="0" smtClean="0"/>
            </a:br>
            <a:r>
              <a:rPr lang="en-US" dirty="0" smtClean="0"/>
              <a:t> d. nucleic acids and proteins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42430" y="3657600"/>
            <a:ext cx="64770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382000" cy="627538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23. Most cell membranes are composed principally of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a. DNA and ATP </a:t>
            </a:r>
            <a:br>
              <a:rPr lang="en-US" dirty="0" smtClean="0"/>
            </a:br>
            <a:r>
              <a:rPr lang="en-US" dirty="0" smtClean="0"/>
              <a:t> b. proteins and lipids </a:t>
            </a:r>
            <a:br>
              <a:rPr lang="en-US" dirty="0" smtClean="0"/>
            </a:br>
            <a:r>
              <a:rPr lang="en-US" dirty="0" smtClean="0"/>
              <a:t> c. chitin and starch </a:t>
            </a:r>
            <a:br>
              <a:rPr lang="en-US" dirty="0" smtClean="0"/>
            </a:br>
            <a:r>
              <a:rPr lang="en-US" dirty="0" smtClean="0"/>
              <a:t> d. nucleotides and amino acids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495800" y="762000"/>
            <a:ext cx="4648200" cy="56388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latin typeface="Georgia" pitchFamily="18" charset="0"/>
              </a:rPr>
              <a:t>Polymers</a:t>
            </a:r>
            <a:r>
              <a:rPr lang="en-US" sz="1600" u="sng" dirty="0">
                <a:latin typeface="Georgia" pitchFamily="18" charset="0"/>
              </a:rPr>
              <a:t>(</a:t>
            </a:r>
            <a:r>
              <a:rPr lang="en-US" sz="1800" u="sng" dirty="0">
                <a:latin typeface="Georgia" pitchFamily="18" charset="0"/>
              </a:rPr>
              <a:t>macromolecules</a:t>
            </a:r>
            <a:r>
              <a:rPr lang="en-US" sz="1800" u="sng" dirty="0" smtClean="0">
                <a:latin typeface="Georgia" pitchFamily="18" charset="0"/>
              </a:rPr>
              <a:t>.)</a:t>
            </a:r>
            <a:r>
              <a:rPr lang="en-US" sz="4000" dirty="0" smtClean="0">
                <a:latin typeface="Georgia" pitchFamily="18" charset="0"/>
              </a:rPr>
              <a:t>are made of many monomers</a:t>
            </a:r>
          </a:p>
          <a:p>
            <a:pPr lvl="1" eaLnBrk="1" hangingPunct="1"/>
            <a:r>
              <a:rPr lang="en-US" sz="3600" b="1" u="sng" dirty="0" smtClean="0">
                <a:solidFill>
                  <a:srgbClr val="00B050"/>
                </a:solidFill>
                <a:latin typeface="Georgia" pitchFamily="18" charset="0"/>
              </a:rPr>
              <a:t>Ex: proteins, lipids</a:t>
            </a:r>
          </a:p>
          <a:p>
            <a:pPr eaLnBrk="1" hangingPunct="1"/>
            <a:endParaRPr lang="en-US" sz="4000" b="1" u="sng" dirty="0" smtClean="0">
              <a:latin typeface="Georgi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697" y="762000"/>
            <a:ext cx="4419600" cy="5249966"/>
          </a:xfrm>
          <a:prstGeom prst="rect">
            <a:avLst/>
          </a:prstGeom>
          <a:solidFill>
            <a:srgbClr val="FFC000"/>
          </a:solidFill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4000" b="1" u="sng" dirty="0" smtClean="0">
                <a:latin typeface="Georgia" pitchFamily="18" charset="0"/>
              </a:rPr>
              <a:t>Monomers</a:t>
            </a:r>
            <a:r>
              <a:rPr lang="en-US" sz="4000" dirty="0" smtClean="0">
                <a:latin typeface="Georgia" pitchFamily="18" charset="0"/>
              </a:rPr>
              <a:t> </a:t>
            </a:r>
            <a:r>
              <a:rPr lang="en-US" sz="4000" dirty="0">
                <a:latin typeface="Georgia" pitchFamily="18" charset="0"/>
              </a:rPr>
              <a:t>are small molecules that make up larger molecules called </a:t>
            </a:r>
            <a:r>
              <a:rPr lang="en-US" sz="4000" b="1" u="sng" dirty="0" smtClean="0">
                <a:latin typeface="Georgia" pitchFamily="18" charset="0"/>
              </a:rPr>
              <a:t>polymers.</a:t>
            </a:r>
          </a:p>
          <a:p>
            <a:pPr lvl="1"/>
            <a:r>
              <a:rPr lang="en-US" sz="3600" dirty="0">
                <a:latin typeface="Georgia" pitchFamily="18" charset="0"/>
              </a:rPr>
              <a:t>I</a:t>
            </a:r>
            <a:r>
              <a:rPr lang="en-US" sz="3600" dirty="0" smtClean="0">
                <a:latin typeface="Georgia" pitchFamily="18" charset="0"/>
              </a:rPr>
              <a:t>ndividual </a:t>
            </a:r>
            <a:r>
              <a:rPr lang="en-US" sz="3600" dirty="0">
                <a:latin typeface="Georgia" pitchFamily="18" charset="0"/>
              </a:rPr>
              <a:t>subunits</a:t>
            </a:r>
          </a:p>
          <a:p>
            <a:pPr lvl="1"/>
            <a:r>
              <a:rPr lang="en-US" sz="3600" b="1" u="sng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Ex: amino acids, fatty acids</a:t>
            </a:r>
          </a:p>
          <a:p>
            <a:endParaRPr lang="en-US" dirty="0">
              <a:latin typeface="Georgia" pitchFamily="18" charset="0"/>
            </a:endParaRPr>
          </a:p>
          <a:p>
            <a:endParaRPr lang="en-US" sz="4000" b="1" u="sng" dirty="0" smtClean="0">
              <a:latin typeface="Georgia" pitchFamily="18" charset="0"/>
            </a:endParaRPr>
          </a:p>
        </p:txBody>
      </p:sp>
      <p:pic>
        <p:nvPicPr>
          <p:cNvPr id="1026" name="Picture 2" descr="https://encrypted-tbn2.gstatic.com/images?q=tbn:ANd9GcQsPPo_Qf7fbMfMz-jd0mf2C369hoGiZf0VhVJ4gQtLHBWQN5p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876800"/>
            <a:ext cx="4084929" cy="9491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42430" y="3949581"/>
            <a:ext cx="64770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3048000"/>
            <a:ext cx="8305800" cy="2959291"/>
          </a:xfrm>
        </p:spPr>
        <p:txBody>
          <a:bodyPr>
            <a:noAutofit/>
          </a:bodyPr>
          <a:lstStyle/>
          <a:p>
            <a:pPr marL="624078" indent="-514350">
              <a:buAutoNum type="alphaUcPeriod"/>
            </a:pPr>
            <a:r>
              <a:rPr lang="en-US" sz="4800" dirty="0" smtClean="0"/>
              <a:t>Proteins</a:t>
            </a:r>
          </a:p>
          <a:p>
            <a:pPr marL="624078" indent="-514350">
              <a:buAutoNum type="alphaUcPeriod"/>
            </a:pPr>
            <a:r>
              <a:rPr lang="en-US" sz="4800" dirty="0" smtClean="0"/>
              <a:t>Carbohydrates</a:t>
            </a:r>
          </a:p>
          <a:p>
            <a:pPr marL="624078" indent="-514350">
              <a:buAutoNum type="alphaUcPeriod"/>
            </a:pPr>
            <a:r>
              <a:rPr lang="en-US" sz="4800" dirty="0" smtClean="0"/>
              <a:t>Fats</a:t>
            </a:r>
          </a:p>
          <a:p>
            <a:pPr marL="624078" indent="-514350">
              <a:buAutoNum type="alphaUcPeriod"/>
            </a:pPr>
            <a:r>
              <a:rPr lang="en-US" sz="4800" dirty="0" smtClean="0"/>
              <a:t>Amino Acids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24. Which molecules have a primary function of providing a rapidly available energy source for living things?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2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25. Match the macromolecules with its  building blocks.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752600"/>
            <a:ext cx="27432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Carbohydrate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14997" y="2862590"/>
            <a:ext cx="1218603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Lipids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06858" y="3886200"/>
            <a:ext cx="1596912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Proteins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901873" y="4722044"/>
            <a:ext cx="2509020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Nucleic Acids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600344" y="1674601"/>
            <a:ext cx="19812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Nucleotides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00344" y="2922223"/>
            <a:ext cx="1828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Amino Acids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62600" y="4040088"/>
            <a:ext cx="29718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Monosaccharide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75718" y="4964668"/>
            <a:ext cx="27432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Fatty acid + </a:t>
            </a:r>
            <a:r>
              <a:rPr lang="en-US" dirty="0" err="1"/>
              <a:t>glyercol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505200" y="2275820"/>
            <a:ext cx="1970518" cy="18719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101553" y="3092678"/>
            <a:ext cx="3374165" cy="18909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534184" y="3211815"/>
            <a:ext cx="2941534" cy="8263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352800" y="2043933"/>
            <a:ext cx="2209800" cy="28328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31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0045_bhspe-0102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37312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410200"/>
          </a:xfrm>
        </p:spPr>
        <p:txBody>
          <a:bodyPr/>
          <a:lstStyle/>
          <a:p>
            <a:pPr lvl="1" eaLnBrk="1" hangingPunct="1"/>
            <a:r>
              <a:rPr lang="en-US" dirty="0" smtClean="0">
                <a:latin typeface="Georgia" pitchFamily="18" charset="0"/>
              </a:rPr>
              <a:t>All organisms of made up :</a:t>
            </a:r>
          </a:p>
          <a:p>
            <a:pPr marL="0" indent="0">
              <a:buNone/>
            </a:pPr>
            <a:r>
              <a:rPr lang="en-US" sz="2800" dirty="0" smtClean="0">
                <a:latin typeface="Georgia" pitchFamily="18" charset="0"/>
              </a:rPr>
              <a:t>1. </a:t>
            </a:r>
            <a:r>
              <a:rPr lang="en-US" sz="2800" b="1" u="sng" dirty="0" smtClean="0">
                <a:solidFill>
                  <a:srgbClr val="00B050"/>
                </a:solidFill>
                <a:latin typeface="Georgia" pitchFamily="18" charset="0"/>
              </a:rPr>
              <a:t>Carbohydrates</a:t>
            </a:r>
            <a:r>
              <a:rPr lang="en-US" sz="2800" dirty="0" smtClean="0">
                <a:latin typeface="Georgia" pitchFamily="18" charset="0"/>
              </a:rPr>
              <a:t>: Include sugars(glucose &amp; fructose) &amp; starches: </a:t>
            </a:r>
          </a:p>
          <a:p>
            <a:pPr marL="0" indent="0">
              <a:buNone/>
            </a:pPr>
            <a:r>
              <a:rPr lang="en-US" sz="2800" dirty="0" smtClean="0">
                <a:latin typeface="Georgia" pitchFamily="18" charset="0"/>
              </a:rPr>
              <a:t>2. </a:t>
            </a:r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Lipids</a:t>
            </a:r>
            <a:r>
              <a:rPr lang="en-US" sz="2800" dirty="0" smtClean="0">
                <a:latin typeface="Georgia" pitchFamily="18" charset="0"/>
              </a:rPr>
              <a:t>: Fats, oils, cholesterol</a:t>
            </a:r>
          </a:p>
          <a:p>
            <a:pPr marL="0" indent="0">
              <a:buNone/>
            </a:pPr>
            <a:r>
              <a:rPr lang="en-US" sz="2800" dirty="0" smtClean="0">
                <a:latin typeface="Georgia" pitchFamily="18" charset="0"/>
              </a:rPr>
              <a:t>3</a:t>
            </a:r>
            <a:r>
              <a:rPr lang="en-US" sz="2800" b="1" u="sng" dirty="0" smtClean="0">
                <a:latin typeface="Georgia" pitchFamily="18" charset="0"/>
              </a:rPr>
              <a:t>.</a:t>
            </a:r>
            <a:r>
              <a:rPr lang="en-US" sz="2800" b="1" u="sng" dirty="0" smtClean="0">
                <a:solidFill>
                  <a:srgbClr val="FF0000"/>
                </a:solidFill>
                <a:latin typeface="Georgia" pitchFamily="18" charset="0"/>
              </a:rPr>
              <a:t>Proteins</a:t>
            </a:r>
            <a:r>
              <a:rPr lang="en-US" sz="2800" dirty="0" smtClean="0">
                <a:latin typeface="Georgia" pitchFamily="18" charset="0"/>
              </a:rPr>
              <a:t>: There are 20 different amino acids—your 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smtClean="0">
                <a:latin typeface="Georgia" pitchFamily="18" charset="0"/>
              </a:rPr>
              <a:t> body can make 12 of these. </a:t>
            </a:r>
          </a:p>
          <a:p>
            <a:pPr lvl="1"/>
            <a:r>
              <a:rPr lang="en-US" sz="2400" dirty="0" smtClean="0">
                <a:latin typeface="Georgia" pitchFamily="18" charset="0"/>
              </a:rPr>
              <a:t>meats, beans, &amp; nuts</a:t>
            </a:r>
          </a:p>
          <a:p>
            <a:pPr marL="0" indent="0">
              <a:buNone/>
            </a:pPr>
            <a:r>
              <a:rPr lang="en-US" sz="2800" dirty="0" smtClean="0">
                <a:latin typeface="Georgia" pitchFamily="18" charset="0"/>
              </a:rPr>
              <a:t>4.</a:t>
            </a:r>
            <a:r>
              <a:rPr lang="en-US" sz="2800" b="1" u="sng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Nucleic acids</a:t>
            </a:r>
            <a:r>
              <a:rPr lang="en-US" sz="2800" dirty="0" smtClean="0">
                <a:latin typeface="Georgia" pitchFamily="18" charset="0"/>
              </a:rPr>
              <a:t>: Function is to give instructions for making proteins</a:t>
            </a:r>
          </a:p>
          <a:p>
            <a:pPr lvl="1"/>
            <a:r>
              <a:rPr lang="en-US" sz="2400" dirty="0" smtClean="0">
                <a:latin typeface="Georgia" pitchFamily="18" charset="0"/>
              </a:rPr>
              <a:t>Two types: DNA &amp; RNA</a:t>
            </a:r>
          </a:p>
          <a:p>
            <a:pPr eaLnBrk="1" hangingPunct="1"/>
            <a:endParaRPr lang="en-US" sz="2800" dirty="0" smtClean="0"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4400" dirty="0" smtClean="0">
              <a:latin typeface="Georgia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Georgia" pitchFamily="18" charset="0"/>
              </a:rPr>
              <a:t>Four main types of Macromolecules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646683"/>
              </p:ext>
            </p:extLst>
          </p:nvPr>
        </p:nvGraphicFramePr>
        <p:xfrm>
          <a:off x="685800" y="1981200"/>
          <a:ext cx="76962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777240">
                <a:tc>
                  <a:txBody>
                    <a:bodyPr/>
                    <a:lstStyle/>
                    <a:p>
                      <a:r>
                        <a:rPr lang="en-US" dirty="0" smtClean="0"/>
                        <a:t>Macromolecule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Monomer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dirty="0" smtClean="0"/>
                        <a:t>Carbohydrate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1800" dirty="0" smtClean="0">
                          <a:latin typeface="+mj-lt"/>
                        </a:rPr>
                        <a:t>Monosaccharide </a:t>
                      </a: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dirty="0" smtClean="0"/>
                        <a:t>Lipid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Fatty acid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glyercol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Amino acids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Nucleic Acids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Nucleotides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4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264325"/>
            <a:ext cx="3124200" cy="25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048508" cy="45720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00600"/>
            <a:ext cx="569171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>
            <a:off x="3733800" y="3657600"/>
            <a:ext cx="9906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3581400"/>
            <a:ext cx="914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6400800"/>
            <a:ext cx="2209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Carbohydrates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162800" y="5334000"/>
            <a:ext cx="1981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Nucleic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Acids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71600" y="1371600"/>
            <a:ext cx="762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715000" y="381000"/>
            <a:ext cx="762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10200" y="381000"/>
            <a:ext cx="1371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Protein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1371600"/>
            <a:ext cx="1143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Protein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086600" y="3886200"/>
            <a:ext cx="990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010400" y="3886200"/>
            <a:ext cx="1219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Lipids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9" grpId="0" animBg="1"/>
      <p:bldP spid="8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7848600" cy="4648199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en-US" sz="3600" u="sng" dirty="0" smtClean="0">
                <a:solidFill>
                  <a:srgbClr val="FF0000"/>
                </a:solidFill>
                <a:latin typeface="Georgia" pitchFamily="18" charset="0"/>
              </a:rPr>
              <a:t>Chemical reaction</a:t>
            </a:r>
            <a:r>
              <a:rPr lang="en-US" sz="3600" dirty="0" smtClean="0">
                <a:latin typeface="Georgia" pitchFamily="18" charset="0"/>
              </a:rPr>
              <a:t>: process that changes one set of chemicals into another set of chemicals by breaking &amp; forming chemical bonds</a:t>
            </a:r>
          </a:p>
          <a:p>
            <a:pPr eaLnBrk="1" hangingPunct="1"/>
            <a:r>
              <a:rPr lang="en-US" sz="4000" dirty="0" smtClean="0">
                <a:latin typeface="Georgia" pitchFamily="18" charset="0"/>
              </a:rPr>
              <a:t>Contain reactants &amp; products</a:t>
            </a:r>
          </a:p>
          <a:p>
            <a:pPr eaLnBrk="1" hangingPunct="1"/>
            <a:r>
              <a:rPr lang="en-US" sz="3600" dirty="0" smtClean="0">
                <a:latin typeface="Georgia" pitchFamily="18" charset="0"/>
              </a:rPr>
              <a:t>Example: 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latin typeface="Georgia" pitchFamily="18" charset="0"/>
              </a:rPr>
              <a:t>  </a:t>
            </a:r>
            <a:r>
              <a:rPr lang="en-US" sz="2800" dirty="0" smtClean="0">
                <a:latin typeface="Georgia" pitchFamily="18" charset="0"/>
              </a:rPr>
              <a:t>6H2O + 6CO2 + light  </a:t>
            </a:r>
            <a:r>
              <a:rPr lang="en-US" sz="2800" b="1" dirty="0" smtClean="0">
                <a:latin typeface="Georgia" pitchFamily="18" charset="0"/>
                <a:sym typeface="Wingdings" pitchFamily="2" charset="2"/>
              </a:rPr>
              <a:t> </a:t>
            </a:r>
            <a:r>
              <a:rPr lang="en-US" sz="2800" dirty="0" smtClean="0">
                <a:latin typeface="Georgia" pitchFamily="18" charset="0"/>
                <a:sym typeface="Wingdings" pitchFamily="2" charset="2"/>
              </a:rPr>
              <a:t> C6H12O6 + 6O2</a:t>
            </a:r>
            <a:endParaRPr lang="en-US" sz="28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latin typeface="Georgia" pitchFamily="18" charset="0"/>
              </a:rPr>
              <a:t>Chemical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948</Words>
  <Application>Microsoft Office PowerPoint</Application>
  <PresentationFormat>On-screen Show (4:3)</PresentationFormat>
  <Paragraphs>157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Concourse</vt:lpstr>
      <vt:lpstr>Macromolecules  AKA Organic Molecules</vt:lpstr>
      <vt:lpstr>PowerPoint Presentation</vt:lpstr>
      <vt:lpstr>Why is carbon called the building block of life?</vt:lpstr>
      <vt:lpstr>PowerPoint Presentation</vt:lpstr>
      <vt:lpstr>PowerPoint Presentation</vt:lpstr>
      <vt:lpstr>Four main types of Macromolecules</vt:lpstr>
      <vt:lpstr>Monomers</vt:lpstr>
      <vt:lpstr>PowerPoint Presentation</vt:lpstr>
      <vt:lpstr>Chemical Reactions</vt:lpstr>
      <vt:lpstr>PowerPoint Presentation</vt:lpstr>
      <vt:lpstr>PowerPoint Presentation</vt:lpstr>
      <vt:lpstr>Enzymes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Which kind of molecule provides building blocks for tissues, transport other molecules, and helps regulate certain reactions in the human body?</vt:lpstr>
      <vt:lpstr>5. Pasta &amp; bread are examples of foods that contain a large amount of what macromolecule?</vt:lpstr>
      <vt:lpstr>6. What are the building blocks of proteins?</vt:lpstr>
      <vt:lpstr>7. What type of lipids make up the cell membrane?</vt:lpstr>
      <vt:lpstr>8. DNA &amp; RNA are examples of what macromolecule?</vt:lpstr>
      <vt:lpstr>9. The process that changes one set of chemicals into another set by breaking and chemical bonds is know as what?</vt:lpstr>
      <vt:lpstr>10. What is the name for the chemicals that start a reaction?</vt:lpstr>
      <vt:lpstr>11. What are the products in the chemical reaction?  2H2 + O2  2H2O</vt:lpstr>
      <vt:lpstr>12. Any substance that speeds up a chemical reaction is known as what?</vt:lpstr>
      <vt:lpstr>13. How do enzymes speed up biochemical reactions?</vt:lpstr>
      <vt:lpstr>14. What are enzymes made of?</vt:lpstr>
      <vt:lpstr>15. The reactants an enzyme binds with in a chemical reaction are known as what?</vt:lpstr>
      <vt:lpstr>16. The place where an enzyme and a substrate bind together is known as what?</vt:lpstr>
      <vt:lpstr>17. What is the job of an enzyme?</vt:lpstr>
      <vt:lpstr>18. After an enzyme is finished producing a product in a chemical reaction, what happens to the enzyme? </vt:lpstr>
      <vt:lpstr>19. The maintenance of constant internal conditions is known as what?</vt:lpstr>
      <vt:lpstr>PowerPoint Presentation</vt:lpstr>
      <vt:lpstr>21. Which is an organic compound found in most cells?    a. glucose   b. water   c. sodium chloride   d. oxygen gas   </vt:lpstr>
      <vt:lpstr>22. Which pair of compounds can be classified as inorganic?   a. nucleic acids and minerals   b. proteins and water   c. water and salts   d. nucleic acids and proteins </vt:lpstr>
      <vt:lpstr>23. Most cell membranes are composed principally of   a. DNA and ATP   b. proteins and lipids   c. chitin and starch   d. nucleotides and amino acids </vt:lpstr>
      <vt:lpstr>24. Which molecules have a primary function of providing a rapidly available energy source for living things?</vt:lpstr>
      <vt:lpstr>25. Match the macromolecules with its  building blocks.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Molecules</dc:title>
  <dc:creator>Angelica Barajas</dc:creator>
  <cp:lastModifiedBy>tsc</cp:lastModifiedBy>
  <cp:revision>37</cp:revision>
  <dcterms:created xsi:type="dcterms:W3CDTF">2012-04-29T22:37:59Z</dcterms:created>
  <dcterms:modified xsi:type="dcterms:W3CDTF">2015-04-28T14:09:36Z</dcterms:modified>
</cp:coreProperties>
</file>